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Times New Roman Bold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698480"/>
          </a:xfrm>
          <a:custGeom>
            <a:avLst/>
            <a:gdLst/>
            <a:ahLst/>
            <a:cxnLst/>
            <a:rect l="l" t="t" r="r" b="b"/>
            <a:pathLst>
              <a:path w="18288000" h="10698480">
                <a:moveTo>
                  <a:pt x="0" y="0"/>
                </a:moveTo>
                <a:lnTo>
                  <a:pt x="18288000" y="0"/>
                </a:lnTo>
                <a:lnTo>
                  <a:pt x="18288000" y="10698480"/>
                </a:lnTo>
                <a:lnTo>
                  <a:pt x="0" y="106984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14610" y="77998"/>
            <a:ext cx="1394535" cy="2158948"/>
          </a:xfrm>
          <a:custGeom>
            <a:avLst/>
            <a:gdLst/>
            <a:ahLst/>
            <a:cxnLst/>
            <a:rect l="l" t="t" r="r" b="b"/>
            <a:pathLst>
              <a:path w="1394535" h="2158948">
                <a:moveTo>
                  <a:pt x="0" y="0"/>
                </a:moveTo>
                <a:lnTo>
                  <a:pt x="1394536" y="0"/>
                </a:lnTo>
                <a:lnTo>
                  <a:pt x="1394536" y="2158947"/>
                </a:lnTo>
                <a:lnTo>
                  <a:pt x="0" y="21589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9169920"/>
            <a:ext cx="2280630" cy="953601"/>
            <a:chOff x="0" y="0"/>
            <a:chExt cx="600660" cy="25115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00660" cy="251154"/>
            </a:xfrm>
            <a:custGeom>
              <a:avLst/>
              <a:gdLst/>
              <a:ahLst/>
              <a:cxnLst/>
              <a:rect l="l" t="t" r="r" b="b"/>
              <a:pathLst>
                <a:path w="600660" h="251154">
                  <a:moveTo>
                    <a:pt x="0" y="0"/>
                  </a:moveTo>
                  <a:lnTo>
                    <a:pt x="600660" y="0"/>
                  </a:lnTo>
                  <a:lnTo>
                    <a:pt x="600660" y="251154"/>
                  </a:lnTo>
                  <a:lnTo>
                    <a:pt x="0" y="251154"/>
                  </a:lnTo>
                  <a:close/>
                </a:path>
              </a:pathLst>
            </a:custGeom>
            <a:solidFill>
              <a:srgbClr val="3B6F76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600660" cy="2892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Freeform 7"/>
          <p:cNvSpPr/>
          <p:nvPr/>
        </p:nvSpPr>
        <p:spPr>
          <a:xfrm>
            <a:off x="1556028" y="9269769"/>
            <a:ext cx="1225975" cy="753904"/>
          </a:xfrm>
          <a:custGeom>
            <a:avLst/>
            <a:gdLst/>
            <a:ahLst/>
            <a:cxnLst/>
            <a:rect l="l" t="t" r="r" b="b"/>
            <a:pathLst>
              <a:path w="1225975" h="753904">
                <a:moveTo>
                  <a:pt x="0" y="0"/>
                </a:moveTo>
                <a:lnTo>
                  <a:pt x="1225975" y="0"/>
                </a:lnTo>
                <a:lnTo>
                  <a:pt x="1225975" y="753904"/>
                </a:lnTo>
                <a:lnTo>
                  <a:pt x="0" y="7539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3794239" y="9169920"/>
            <a:ext cx="13259523" cy="953601"/>
            <a:chOff x="0" y="0"/>
            <a:chExt cx="3492220" cy="25115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492220" cy="251154"/>
            </a:xfrm>
            <a:custGeom>
              <a:avLst/>
              <a:gdLst/>
              <a:ahLst/>
              <a:cxnLst/>
              <a:rect l="l" t="t" r="r" b="b"/>
              <a:pathLst>
                <a:path w="3492220" h="251154">
                  <a:moveTo>
                    <a:pt x="0" y="0"/>
                  </a:moveTo>
                  <a:lnTo>
                    <a:pt x="3492220" y="0"/>
                  </a:lnTo>
                  <a:lnTo>
                    <a:pt x="3492220" y="251154"/>
                  </a:lnTo>
                  <a:lnTo>
                    <a:pt x="0" y="251154"/>
                  </a:lnTo>
                  <a:close/>
                </a:path>
              </a:pathLst>
            </a:custGeom>
            <a:solidFill>
              <a:srgbClr val="20508A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492220" cy="2892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809146" y="3428429"/>
            <a:ext cx="14491377" cy="5021871"/>
            <a:chOff x="0" y="0"/>
            <a:chExt cx="3373293" cy="100847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373293" cy="1008477"/>
            </a:xfrm>
            <a:custGeom>
              <a:avLst/>
              <a:gdLst/>
              <a:ahLst/>
              <a:cxnLst/>
              <a:rect l="l" t="t" r="r" b="b"/>
              <a:pathLst>
                <a:path w="3373293" h="1008477">
                  <a:moveTo>
                    <a:pt x="0" y="0"/>
                  </a:moveTo>
                  <a:lnTo>
                    <a:pt x="3373293" y="0"/>
                  </a:lnTo>
                  <a:lnTo>
                    <a:pt x="3373293" y="1008477"/>
                  </a:lnTo>
                  <a:lnTo>
                    <a:pt x="0" y="1008477"/>
                  </a:lnTo>
                  <a:close/>
                </a:path>
              </a:pathLst>
            </a:custGeom>
            <a:solidFill>
              <a:srgbClr val="004179">
                <a:alpha val="53725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3373293" cy="10846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410793" y="3721914"/>
            <a:ext cx="13889730" cy="5128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52"/>
              </a:lnSpc>
            </a:pPr>
            <a:r>
              <a:rPr lang="en-US" sz="3800" b="1" spc="190" dirty="0">
                <a:solidFill>
                  <a:srgbClr val="FFFFFF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Title: Predictive Model for Carbon Emission Detector          using Machine Learning and Stream lit Interface</a:t>
            </a:r>
          </a:p>
          <a:p>
            <a:pPr algn="l">
              <a:lnSpc>
                <a:spcPts val="6752"/>
              </a:lnSpc>
            </a:pPr>
            <a:r>
              <a:rPr lang="en-US" sz="3800" b="1" spc="190" dirty="0">
                <a:solidFill>
                  <a:srgbClr val="FFFFFF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Names: Dhruv Gupta, Sarthak, Manas Verma</a:t>
            </a:r>
          </a:p>
          <a:p>
            <a:pPr algn="l">
              <a:lnSpc>
                <a:spcPts val="6752"/>
              </a:lnSpc>
            </a:pPr>
            <a:r>
              <a:rPr lang="en-US" sz="3800" b="1" spc="190" dirty="0">
                <a:solidFill>
                  <a:srgbClr val="FFFFFF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Roll Numbers: 2022a6r016 2022a6r044 2022a6r052</a:t>
            </a:r>
          </a:p>
          <a:p>
            <a:pPr algn="l">
              <a:lnSpc>
                <a:spcPts val="6752"/>
              </a:lnSpc>
            </a:pPr>
            <a:r>
              <a:rPr lang="en-US" sz="3800" b="1" spc="190" dirty="0">
                <a:solidFill>
                  <a:srgbClr val="FFFFFF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Branch: CSE AI-ML</a:t>
            </a:r>
          </a:p>
          <a:p>
            <a:pPr algn="l">
              <a:lnSpc>
                <a:spcPts val="6752"/>
              </a:lnSpc>
            </a:pPr>
            <a:endParaRPr lang="en-US" sz="3800" b="1" spc="190" dirty="0">
              <a:solidFill>
                <a:srgbClr val="FFFFFF"/>
              </a:solidFill>
              <a:latin typeface="Times New Roman" panose="02020603050405020304" pitchFamily="18" charset="0"/>
              <a:ea typeface="Times New Roman Bold"/>
              <a:cs typeface="Times New Roman" panose="02020603050405020304" pitchFamily="18" charset="0"/>
              <a:sym typeface="Times New Roman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4017376" y="9236695"/>
            <a:ext cx="12283147" cy="7015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961"/>
              </a:lnSpc>
            </a:pPr>
            <a:r>
              <a:rPr lang="en-US" sz="4139" b="1" spc="335" dirty="0">
                <a:solidFill>
                  <a:srgbClr val="FFFFFF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Model Institute of Engineering &amp; Technology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303535"/>
            <a:ext cx="2035914" cy="274835"/>
            <a:chOff x="0" y="0"/>
            <a:chExt cx="536208" cy="723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6208" cy="72385"/>
            </a:xfrm>
            <a:custGeom>
              <a:avLst/>
              <a:gdLst/>
              <a:ahLst/>
              <a:cxnLst/>
              <a:rect l="l" t="t" r="r" b="b"/>
              <a:pathLst>
                <a:path w="536208" h="72385">
                  <a:moveTo>
                    <a:pt x="0" y="0"/>
                  </a:moveTo>
                  <a:lnTo>
                    <a:pt x="536208" y="0"/>
                  </a:lnTo>
                  <a:lnTo>
                    <a:pt x="536208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3B6F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536208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19759" y="1303535"/>
            <a:ext cx="16068241" cy="274835"/>
            <a:chOff x="0" y="0"/>
            <a:chExt cx="4231965" cy="723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31965" cy="72385"/>
            </a:xfrm>
            <a:custGeom>
              <a:avLst/>
              <a:gdLst/>
              <a:ahLst/>
              <a:cxnLst/>
              <a:rect l="l" t="t" r="r" b="b"/>
              <a:pathLst>
                <a:path w="4231965" h="72385">
                  <a:moveTo>
                    <a:pt x="0" y="0"/>
                  </a:moveTo>
                  <a:lnTo>
                    <a:pt x="4231965" y="0"/>
                  </a:lnTo>
                  <a:lnTo>
                    <a:pt x="4231965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20508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4231965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665812" y="3092061"/>
            <a:ext cx="7058738" cy="4806240"/>
            <a:chOff x="0" y="0"/>
            <a:chExt cx="930444" cy="63353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30444" cy="633532"/>
            </a:xfrm>
            <a:custGeom>
              <a:avLst/>
              <a:gdLst/>
              <a:ahLst/>
              <a:cxnLst/>
              <a:rect l="l" t="t" r="r" b="b"/>
              <a:pathLst>
                <a:path w="930444" h="633532">
                  <a:moveTo>
                    <a:pt x="25226" y="0"/>
                  </a:moveTo>
                  <a:lnTo>
                    <a:pt x="905218" y="0"/>
                  </a:lnTo>
                  <a:cubicBezTo>
                    <a:pt x="919150" y="0"/>
                    <a:pt x="930444" y="11294"/>
                    <a:pt x="930444" y="25226"/>
                  </a:cubicBezTo>
                  <a:lnTo>
                    <a:pt x="930444" y="608306"/>
                  </a:lnTo>
                  <a:cubicBezTo>
                    <a:pt x="930444" y="622238"/>
                    <a:pt x="919150" y="633532"/>
                    <a:pt x="905218" y="633532"/>
                  </a:cubicBezTo>
                  <a:lnTo>
                    <a:pt x="25226" y="633532"/>
                  </a:lnTo>
                  <a:cubicBezTo>
                    <a:pt x="18536" y="633532"/>
                    <a:pt x="12119" y="630875"/>
                    <a:pt x="7389" y="626144"/>
                  </a:cubicBezTo>
                  <a:cubicBezTo>
                    <a:pt x="2658" y="621413"/>
                    <a:pt x="0" y="614997"/>
                    <a:pt x="0" y="608306"/>
                  </a:cubicBezTo>
                  <a:lnTo>
                    <a:pt x="0" y="25226"/>
                  </a:lnTo>
                  <a:cubicBezTo>
                    <a:pt x="0" y="11294"/>
                    <a:pt x="11294" y="0"/>
                    <a:pt x="25226" y="0"/>
                  </a:cubicBezTo>
                  <a:close/>
                </a:path>
              </a:pathLst>
            </a:custGeom>
            <a:blipFill>
              <a:blip r:embed="rId2"/>
              <a:stretch>
                <a:fillRect l="-1108" r="-5907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1501848" y="2949186"/>
            <a:ext cx="7454552" cy="5187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15"/>
              </a:lnSpc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Every time we start the engine, CO₂ goes up into the atmosphere. And with more vehicles hitting the road every year, it’s becoming a serious issue.</a:t>
            </a:r>
          </a:p>
          <a:p>
            <a:pPr algn="just">
              <a:lnSpc>
                <a:spcPts val="4115"/>
              </a:lnSpc>
            </a:pPr>
            <a:endParaRPr lang="en-US" sz="278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4115"/>
              </a:lnSpc>
            </a:pPr>
            <a:r>
              <a:rPr lang="en-US" sz="278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The challenge?</a:t>
            </a:r>
          </a:p>
          <a:p>
            <a:pPr algn="just">
              <a:lnSpc>
                <a:spcPts val="4115"/>
              </a:lnSpc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don’t have smart tools that can predict emissions for any vehicle in real time. Most of the existing methods are outdated, manual, or just too generic to be useful.</a:t>
            </a:r>
          </a:p>
          <a:p>
            <a:pPr algn="just">
              <a:lnSpc>
                <a:spcPts val="4115"/>
              </a:lnSpc>
            </a:pPr>
            <a:endParaRPr lang="en-US" sz="278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096000" y="234830"/>
            <a:ext cx="5648563" cy="788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 dirty="0">
                <a:solidFill>
                  <a:srgbClr val="000000"/>
                </a:solidFill>
                <a:latin typeface="Times New Roman "/>
                <a:ea typeface="Times New Roman Bold"/>
                <a:cs typeface="Times New Roman Bold"/>
                <a:sym typeface="Times New Roman Bold"/>
              </a:rPr>
              <a:t>Problem</a:t>
            </a:r>
            <a:r>
              <a:rPr lang="en-US" sz="48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Statement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303535"/>
            <a:ext cx="2035914" cy="274835"/>
            <a:chOff x="0" y="0"/>
            <a:chExt cx="536208" cy="723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6208" cy="72385"/>
            </a:xfrm>
            <a:custGeom>
              <a:avLst/>
              <a:gdLst/>
              <a:ahLst/>
              <a:cxnLst/>
              <a:rect l="l" t="t" r="r" b="b"/>
              <a:pathLst>
                <a:path w="536208" h="72385">
                  <a:moveTo>
                    <a:pt x="0" y="0"/>
                  </a:moveTo>
                  <a:lnTo>
                    <a:pt x="536208" y="0"/>
                  </a:lnTo>
                  <a:lnTo>
                    <a:pt x="536208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3B6F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536208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19759" y="1303535"/>
            <a:ext cx="16068241" cy="274835"/>
            <a:chOff x="0" y="0"/>
            <a:chExt cx="4231965" cy="723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31965" cy="72385"/>
            </a:xfrm>
            <a:custGeom>
              <a:avLst/>
              <a:gdLst/>
              <a:ahLst/>
              <a:cxnLst/>
              <a:rect l="l" t="t" r="r" b="b"/>
              <a:pathLst>
                <a:path w="4231965" h="72385">
                  <a:moveTo>
                    <a:pt x="0" y="0"/>
                  </a:moveTo>
                  <a:lnTo>
                    <a:pt x="4231965" y="0"/>
                  </a:lnTo>
                  <a:lnTo>
                    <a:pt x="4231965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20508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4231965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035914" y="3081741"/>
            <a:ext cx="14241963" cy="5701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15"/>
              </a:lnSpc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Objectives:</a:t>
            </a:r>
          </a:p>
          <a:p>
            <a:pPr marL="600407" lvl="1" indent="-300203" algn="just">
              <a:lnSpc>
                <a:spcPts val="4115"/>
              </a:lnSpc>
              <a:buFont typeface="Arial"/>
              <a:buChar char="•"/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 CO₂ emissions based on vehicle specifications.</a:t>
            </a:r>
          </a:p>
          <a:p>
            <a:pPr marL="600407" lvl="1" indent="-300203" algn="just">
              <a:lnSpc>
                <a:spcPts val="4115"/>
              </a:lnSpc>
              <a:buFont typeface="Arial"/>
              <a:buChar char="•"/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Compare the effectiveness of three ML models:</a:t>
            </a:r>
          </a:p>
          <a:p>
            <a:pPr marL="1200813" lvl="2" indent="-400271" algn="just">
              <a:lnSpc>
                <a:spcPts val="4115"/>
              </a:lnSpc>
              <a:buFont typeface="Arial"/>
              <a:buChar char="⚬"/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Linear Regression</a:t>
            </a:r>
          </a:p>
          <a:p>
            <a:pPr marL="1200813" lvl="2" indent="-400271" algn="just">
              <a:lnSpc>
                <a:spcPts val="4115"/>
              </a:lnSpc>
              <a:buFont typeface="Arial"/>
              <a:buChar char="⚬"/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Forest</a:t>
            </a:r>
          </a:p>
          <a:p>
            <a:pPr marL="1200813" lvl="2" indent="-400271" algn="just">
              <a:lnSpc>
                <a:spcPts val="4115"/>
              </a:lnSpc>
              <a:buFont typeface="Arial"/>
              <a:buChar char="⚬"/>
            </a:pPr>
            <a:r>
              <a:rPr lang="en-US" sz="278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XGBoost</a:t>
            </a:r>
            <a:endParaRPr lang="en-US" sz="278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00407" lvl="1" indent="-300203" algn="just">
              <a:lnSpc>
                <a:spcPts val="4115"/>
              </a:lnSpc>
              <a:buFont typeface="Arial"/>
              <a:buChar char="•"/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Deploy a user-friendly web app using </a:t>
            </a:r>
            <a:r>
              <a:rPr lang="en-US" sz="278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Streamlit</a:t>
            </a: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just">
              <a:lnSpc>
                <a:spcPts val="4115"/>
              </a:lnSpc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Approach:</a:t>
            </a:r>
          </a:p>
          <a:p>
            <a:pPr marL="600407" lvl="1" indent="-300203" algn="just">
              <a:lnSpc>
                <a:spcPts val="4115"/>
              </a:lnSpc>
              <a:buFont typeface="Arial"/>
              <a:buChar char="•"/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preprocessing, model training, and evaluation using standard regression metrics.</a:t>
            </a:r>
          </a:p>
          <a:p>
            <a:pPr marL="600407" lvl="1" indent="-300203" algn="just">
              <a:lnSpc>
                <a:spcPts val="4115"/>
              </a:lnSpc>
              <a:buFont typeface="Arial"/>
              <a:buChar char="•"/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Interactive dashboard for real-time prediction and analysis.</a:t>
            </a:r>
          </a:p>
          <a:p>
            <a:pPr algn="just">
              <a:lnSpc>
                <a:spcPts val="4115"/>
              </a:lnSpc>
            </a:pPr>
            <a:endParaRPr lang="en-US" sz="278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495800" y="234830"/>
            <a:ext cx="8741688" cy="788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Project </a:t>
            </a:r>
            <a:r>
              <a:rPr lang="en-US" sz="48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Objectives</a:t>
            </a:r>
            <a:r>
              <a:rPr lang="en-US" sz="48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&amp; Approach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303535"/>
            <a:ext cx="2035914" cy="274835"/>
            <a:chOff x="0" y="0"/>
            <a:chExt cx="536208" cy="723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6208" cy="72385"/>
            </a:xfrm>
            <a:custGeom>
              <a:avLst/>
              <a:gdLst/>
              <a:ahLst/>
              <a:cxnLst/>
              <a:rect l="l" t="t" r="r" b="b"/>
              <a:pathLst>
                <a:path w="536208" h="72385">
                  <a:moveTo>
                    <a:pt x="0" y="0"/>
                  </a:moveTo>
                  <a:lnTo>
                    <a:pt x="536208" y="0"/>
                  </a:lnTo>
                  <a:lnTo>
                    <a:pt x="536208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3B6F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536208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19759" y="1303535"/>
            <a:ext cx="16068241" cy="274835"/>
            <a:chOff x="0" y="0"/>
            <a:chExt cx="4231965" cy="723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31965" cy="72385"/>
            </a:xfrm>
            <a:custGeom>
              <a:avLst/>
              <a:gdLst/>
              <a:ahLst/>
              <a:cxnLst/>
              <a:rect l="l" t="t" r="r" b="b"/>
              <a:pathLst>
                <a:path w="4231965" h="72385">
                  <a:moveTo>
                    <a:pt x="0" y="0"/>
                  </a:moveTo>
                  <a:lnTo>
                    <a:pt x="4231965" y="0"/>
                  </a:lnTo>
                  <a:lnTo>
                    <a:pt x="4231965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20508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4231965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436771" y="2861442"/>
            <a:ext cx="6356958" cy="6356958"/>
          </a:xfrm>
          <a:custGeom>
            <a:avLst/>
            <a:gdLst/>
            <a:ahLst/>
            <a:cxnLst/>
            <a:rect l="l" t="t" r="r" b="b"/>
            <a:pathLst>
              <a:path w="6356958" h="6356958">
                <a:moveTo>
                  <a:pt x="0" y="0"/>
                </a:moveTo>
                <a:lnTo>
                  <a:pt x="6356959" y="0"/>
                </a:lnTo>
                <a:lnTo>
                  <a:pt x="635695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466611" y="2855826"/>
            <a:ext cx="7513226" cy="5701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15"/>
              </a:lnSpc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built a machine learning model that predicts a vehicle’s CO₂ emissions (g/km) based on its specifications — like engine size, fuel type, cylinders, and fuel consumption. And showcases it in a user friendly format using </a:t>
            </a:r>
            <a:r>
              <a:rPr lang="en-US" sz="278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Streamlit</a:t>
            </a: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web interfaces.</a:t>
            </a:r>
          </a:p>
          <a:p>
            <a:pPr algn="just">
              <a:lnSpc>
                <a:spcPts val="4115"/>
              </a:lnSpc>
            </a:pPr>
            <a:endParaRPr lang="en-US" sz="278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4115"/>
              </a:lnSpc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goal is to make CO₂ impact estimation easy, accessible, and actionable — for everyone from car makers to policymakers.</a:t>
            </a:r>
          </a:p>
          <a:p>
            <a:pPr algn="just">
              <a:lnSpc>
                <a:spcPts val="4115"/>
              </a:lnSpc>
            </a:pPr>
            <a:endParaRPr lang="en-US" sz="278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620000" y="234830"/>
            <a:ext cx="2736830" cy="788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Solution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303535"/>
            <a:ext cx="2035914" cy="274835"/>
            <a:chOff x="0" y="0"/>
            <a:chExt cx="536208" cy="723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6208" cy="72385"/>
            </a:xfrm>
            <a:custGeom>
              <a:avLst/>
              <a:gdLst/>
              <a:ahLst/>
              <a:cxnLst/>
              <a:rect l="l" t="t" r="r" b="b"/>
              <a:pathLst>
                <a:path w="536208" h="72385">
                  <a:moveTo>
                    <a:pt x="0" y="0"/>
                  </a:moveTo>
                  <a:lnTo>
                    <a:pt x="536208" y="0"/>
                  </a:lnTo>
                  <a:lnTo>
                    <a:pt x="536208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3B6F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536208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19759" y="1303535"/>
            <a:ext cx="16068241" cy="274835"/>
            <a:chOff x="0" y="0"/>
            <a:chExt cx="4231965" cy="723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31965" cy="72385"/>
            </a:xfrm>
            <a:custGeom>
              <a:avLst/>
              <a:gdLst/>
              <a:ahLst/>
              <a:cxnLst/>
              <a:rect l="l" t="t" r="r" b="b"/>
              <a:pathLst>
                <a:path w="4231965" h="72385">
                  <a:moveTo>
                    <a:pt x="0" y="0"/>
                  </a:moveTo>
                  <a:lnTo>
                    <a:pt x="4231965" y="0"/>
                  </a:lnTo>
                  <a:lnTo>
                    <a:pt x="4231965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20508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4231965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464115" y="2801416"/>
            <a:ext cx="13359769" cy="4684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15"/>
              </a:lnSpc>
            </a:pPr>
            <a:endParaRPr lang="en-US" sz="278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4115"/>
              </a:lnSpc>
            </a:pPr>
            <a:r>
              <a:rPr lang="en-US" sz="278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Features Used:</a:t>
            </a:r>
          </a:p>
          <a:p>
            <a:pPr algn="just">
              <a:lnSpc>
                <a:spcPts val="4115"/>
              </a:lnSpc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-US" sz="278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1.</a:t>
            </a: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Engine Size (L) </a:t>
            </a:r>
          </a:p>
          <a:p>
            <a:pPr algn="just">
              <a:lnSpc>
                <a:spcPts val="4115"/>
              </a:lnSpc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-US" sz="278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2.</a:t>
            </a: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Cylinders </a:t>
            </a:r>
          </a:p>
          <a:p>
            <a:pPr algn="just">
              <a:lnSpc>
                <a:spcPts val="4115"/>
              </a:lnSpc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-US" sz="278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3.</a:t>
            </a: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Fuel Type </a:t>
            </a:r>
          </a:p>
          <a:p>
            <a:pPr algn="just">
              <a:lnSpc>
                <a:spcPts val="4115"/>
              </a:lnSpc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-US" sz="278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4.</a:t>
            </a: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Fuel Consumption </a:t>
            </a:r>
          </a:p>
          <a:p>
            <a:pPr algn="just">
              <a:lnSpc>
                <a:spcPts val="4115"/>
              </a:lnSpc>
            </a:pPr>
            <a:endParaRPr lang="en-US" sz="278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lnSpc>
                <a:spcPts val="4115"/>
              </a:lnSpc>
            </a:pPr>
            <a:r>
              <a:rPr lang="en-US" sz="278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Target Variable:</a:t>
            </a:r>
          </a:p>
          <a:p>
            <a:pPr algn="just">
              <a:lnSpc>
                <a:spcPts val="4115"/>
              </a:lnSpc>
            </a:pPr>
            <a:r>
              <a:rPr lang="en-US" sz="278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CO₂ Emissions (g/km)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029200" y="234830"/>
            <a:ext cx="8065055" cy="788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Model Evaluation and Results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EF3E142-3851-E866-6C26-BBB815AA9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1080" y="3219820"/>
            <a:ext cx="8869358" cy="4495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303535"/>
            <a:ext cx="2035914" cy="274835"/>
            <a:chOff x="0" y="0"/>
            <a:chExt cx="536208" cy="723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6208" cy="72385"/>
            </a:xfrm>
            <a:custGeom>
              <a:avLst/>
              <a:gdLst/>
              <a:ahLst/>
              <a:cxnLst/>
              <a:rect l="l" t="t" r="r" b="b"/>
              <a:pathLst>
                <a:path w="536208" h="72385">
                  <a:moveTo>
                    <a:pt x="0" y="0"/>
                  </a:moveTo>
                  <a:lnTo>
                    <a:pt x="536208" y="0"/>
                  </a:lnTo>
                  <a:lnTo>
                    <a:pt x="536208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3B6F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536208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19759" y="1303535"/>
            <a:ext cx="16068241" cy="274835"/>
            <a:chOff x="0" y="0"/>
            <a:chExt cx="4231965" cy="723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31965" cy="72385"/>
            </a:xfrm>
            <a:custGeom>
              <a:avLst/>
              <a:gdLst/>
              <a:ahLst/>
              <a:cxnLst/>
              <a:rect l="l" t="t" r="r" b="b"/>
              <a:pathLst>
                <a:path w="4231965" h="72385">
                  <a:moveTo>
                    <a:pt x="0" y="0"/>
                  </a:moveTo>
                  <a:lnTo>
                    <a:pt x="4231965" y="0"/>
                  </a:lnTo>
                  <a:lnTo>
                    <a:pt x="4231965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20508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4231965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863869" y="2760907"/>
            <a:ext cx="7432531" cy="5701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15"/>
              </a:lnSpc>
            </a:pPr>
            <a:r>
              <a:rPr lang="en-US" sz="278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 Features:</a:t>
            </a:r>
          </a:p>
          <a:p>
            <a:pPr marL="600407" lvl="1" indent="-300203" algn="just">
              <a:lnSpc>
                <a:spcPts val="4115"/>
              </a:lnSpc>
              <a:buFont typeface="Arial"/>
              <a:buChar char="•"/>
            </a:pPr>
            <a:r>
              <a:rPr lang="en-US" sz="27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Upload vehicle datasets.</a:t>
            </a:r>
          </a:p>
          <a:p>
            <a:pPr marL="600407" lvl="1" indent="-300203" algn="just">
              <a:lnSpc>
                <a:spcPts val="4115"/>
              </a:lnSpc>
              <a:buFont typeface="Arial"/>
              <a:buChar char="•"/>
            </a:pPr>
            <a:r>
              <a:rPr lang="en-US" sz="27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Choose a prediction model.</a:t>
            </a:r>
          </a:p>
          <a:p>
            <a:pPr marL="600407" lvl="1" indent="-300203" algn="just">
              <a:lnSpc>
                <a:spcPts val="4115"/>
              </a:lnSpc>
              <a:buFont typeface="Arial"/>
              <a:buChar char="•"/>
            </a:pPr>
            <a:r>
              <a:rPr lang="en-US" sz="27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Get real-time emission predictions.</a:t>
            </a:r>
          </a:p>
          <a:p>
            <a:pPr marL="600407" lvl="1" indent="-300203" algn="just">
              <a:lnSpc>
                <a:spcPts val="4115"/>
              </a:lnSpc>
              <a:buFont typeface="Arial"/>
              <a:buChar char="•"/>
            </a:pPr>
            <a:r>
              <a:rPr lang="en-US" sz="27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Visualize results and trends.</a:t>
            </a:r>
          </a:p>
          <a:p>
            <a:pPr algn="just">
              <a:lnSpc>
                <a:spcPts val="4115"/>
              </a:lnSpc>
            </a:pPr>
            <a:r>
              <a:rPr lang="en-US" sz="278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Potential Applications:</a:t>
            </a:r>
          </a:p>
          <a:p>
            <a:pPr marL="600407" lvl="1" indent="-300203" algn="just">
              <a:lnSpc>
                <a:spcPts val="4115"/>
              </a:lnSpc>
              <a:buFont typeface="Arial"/>
              <a:buChar char="•"/>
            </a:pPr>
            <a:r>
              <a:rPr lang="en-US" sz="27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Government: Regulatory planning</a:t>
            </a:r>
          </a:p>
          <a:p>
            <a:pPr marL="600407" lvl="1" indent="-300203" algn="just">
              <a:lnSpc>
                <a:spcPts val="4115"/>
              </a:lnSpc>
              <a:buFont typeface="Arial"/>
              <a:buChar char="•"/>
            </a:pPr>
            <a:r>
              <a:rPr lang="en-US" sz="27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Industry: Eco-friendly vehicle design</a:t>
            </a:r>
          </a:p>
          <a:p>
            <a:pPr marL="600407" lvl="1" indent="-300203" algn="l">
              <a:lnSpc>
                <a:spcPts val="4115"/>
              </a:lnSpc>
              <a:buFont typeface="Arial"/>
              <a:buChar char="•"/>
            </a:pPr>
            <a:r>
              <a:rPr lang="en-US" sz="27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Consumers: Understand vehicle environmental impact</a:t>
            </a:r>
          </a:p>
          <a:p>
            <a:pPr algn="l">
              <a:lnSpc>
                <a:spcPts val="4115"/>
              </a:lnSpc>
            </a:pPr>
            <a:endParaRPr lang="en-US" sz="278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657600" y="234830"/>
            <a:ext cx="10944761" cy="788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 dirty="0" err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Streamlit</a:t>
            </a:r>
            <a:r>
              <a:rPr lang="en-US" sz="48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Web App &amp; </a:t>
            </a:r>
            <a:r>
              <a:rPr lang="en-US" sz="48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Real-World</a:t>
            </a:r>
            <a:r>
              <a:rPr lang="en-US" sz="48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Impact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8396534" y="2903782"/>
            <a:ext cx="8526612" cy="5161538"/>
            <a:chOff x="0" y="0"/>
            <a:chExt cx="1046565" cy="63353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46565" cy="633532"/>
            </a:xfrm>
            <a:custGeom>
              <a:avLst/>
              <a:gdLst/>
              <a:ahLst/>
              <a:cxnLst/>
              <a:rect l="l" t="t" r="r" b="b"/>
              <a:pathLst>
                <a:path w="1046565" h="633532">
                  <a:moveTo>
                    <a:pt x="20883" y="0"/>
                  </a:moveTo>
                  <a:lnTo>
                    <a:pt x="1025682" y="0"/>
                  </a:lnTo>
                  <a:cubicBezTo>
                    <a:pt x="1037215" y="0"/>
                    <a:pt x="1046565" y="9350"/>
                    <a:pt x="1046565" y="20883"/>
                  </a:cubicBezTo>
                  <a:lnTo>
                    <a:pt x="1046565" y="612649"/>
                  </a:lnTo>
                  <a:cubicBezTo>
                    <a:pt x="1046565" y="618188"/>
                    <a:pt x="1044365" y="623499"/>
                    <a:pt x="1040448" y="627416"/>
                  </a:cubicBezTo>
                  <a:cubicBezTo>
                    <a:pt x="1036532" y="631332"/>
                    <a:pt x="1031220" y="633532"/>
                    <a:pt x="1025682" y="633532"/>
                  </a:cubicBezTo>
                  <a:lnTo>
                    <a:pt x="20883" y="633532"/>
                  </a:lnTo>
                  <a:cubicBezTo>
                    <a:pt x="15345" y="633532"/>
                    <a:pt x="10033" y="631332"/>
                    <a:pt x="6117" y="627416"/>
                  </a:cubicBezTo>
                  <a:cubicBezTo>
                    <a:pt x="2200" y="623499"/>
                    <a:pt x="0" y="618188"/>
                    <a:pt x="0" y="612649"/>
                  </a:cubicBezTo>
                  <a:lnTo>
                    <a:pt x="0" y="20883"/>
                  </a:lnTo>
                  <a:cubicBezTo>
                    <a:pt x="0" y="15345"/>
                    <a:pt x="2200" y="10033"/>
                    <a:pt x="6117" y="6117"/>
                  </a:cubicBezTo>
                  <a:cubicBezTo>
                    <a:pt x="10033" y="2200"/>
                    <a:pt x="15345" y="0"/>
                    <a:pt x="20883" y="0"/>
                  </a:cubicBezTo>
                  <a:close/>
                </a:path>
              </a:pathLst>
            </a:custGeom>
            <a:blipFill>
              <a:blip r:embed="rId2"/>
              <a:stretch>
                <a:fillRect l="-3443" r="-4173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303535"/>
            <a:ext cx="2035914" cy="274835"/>
            <a:chOff x="0" y="0"/>
            <a:chExt cx="536208" cy="723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6208" cy="72385"/>
            </a:xfrm>
            <a:custGeom>
              <a:avLst/>
              <a:gdLst/>
              <a:ahLst/>
              <a:cxnLst/>
              <a:rect l="l" t="t" r="r" b="b"/>
              <a:pathLst>
                <a:path w="536208" h="72385">
                  <a:moveTo>
                    <a:pt x="0" y="0"/>
                  </a:moveTo>
                  <a:lnTo>
                    <a:pt x="536208" y="0"/>
                  </a:lnTo>
                  <a:lnTo>
                    <a:pt x="536208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3B6F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536208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19759" y="1303535"/>
            <a:ext cx="16068241" cy="274835"/>
            <a:chOff x="0" y="0"/>
            <a:chExt cx="4231965" cy="723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31965" cy="72385"/>
            </a:xfrm>
            <a:custGeom>
              <a:avLst/>
              <a:gdLst/>
              <a:ahLst/>
              <a:cxnLst/>
              <a:rect l="l" t="t" r="r" b="b"/>
              <a:pathLst>
                <a:path w="4231965" h="72385">
                  <a:moveTo>
                    <a:pt x="0" y="0"/>
                  </a:moveTo>
                  <a:lnTo>
                    <a:pt x="4231965" y="0"/>
                  </a:lnTo>
                  <a:lnTo>
                    <a:pt x="4231965" y="72385"/>
                  </a:lnTo>
                  <a:lnTo>
                    <a:pt x="0" y="72385"/>
                  </a:lnTo>
                  <a:close/>
                </a:path>
              </a:pathLst>
            </a:custGeom>
            <a:solidFill>
              <a:srgbClr val="20508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4231965" cy="148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219759" y="2999943"/>
            <a:ext cx="15259012" cy="4913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43"/>
              </a:lnSpc>
            </a:pPr>
            <a:r>
              <a:rPr lang="en-US" sz="2934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Automotive Industry</a:t>
            </a:r>
          </a:p>
          <a:p>
            <a:pPr algn="just">
              <a:lnSpc>
                <a:spcPts val="4343"/>
              </a:lnSpc>
            </a:pPr>
            <a:r>
              <a:rPr lang="en-US" sz="293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Design and evaluate low-emission vehicles</a:t>
            </a:r>
          </a:p>
          <a:p>
            <a:pPr algn="just">
              <a:lnSpc>
                <a:spcPts val="4343"/>
              </a:lnSpc>
            </a:pPr>
            <a:r>
              <a:rPr lang="en-US" sz="2934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Policy Making</a:t>
            </a:r>
          </a:p>
          <a:p>
            <a:pPr algn="just">
              <a:lnSpc>
                <a:spcPts val="4343"/>
              </a:lnSpc>
            </a:pPr>
            <a:r>
              <a:rPr lang="en-US" sz="293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Support development of environmental regulations</a:t>
            </a:r>
          </a:p>
          <a:p>
            <a:pPr algn="just">
              <a:lnSpc>
                <a:spcPts val="4343"/>
              </a:lnSpc>
            </a:pPr>
            <a:r>
              <a:rPr lang="en-US" sz="2934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Research and Academia</a:t>
            </a:r>
          </a:p>
          <a:p>
            <a:pPr algn="just">
              <a:lnSpc>
                <a:spcPts val="4343"/>
              </a:lnSpc>
            </a:pPr>
            <a:r>
              <a:rPr lang="en-US" sz="293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Analyze emission trends and vehicle impact</a:t>
            </a:r>
          </a:p>
          <a:p>
            <a:pPr algn="just">
              <a:lnSpc>
                <a:spcPts val="4343"/>
              </a:lnSpc>
            </a:pPr>
            <a:r>
              <a:rPr lang="en-US" sz="2934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Consumers</a:t>
            </a:r>
          </a:p>
          <a:p>
            <a:pPr algn="just">
              <a:lnSpc>
                <a:spcPts val="4343"/>
              </a:lnSpc>
            </a:pPr>
            <a:r>
              <a:rPr lang="en-US" sz="2934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   </a:t>
            </a:r>
            <a:r>
              <a:rPr lang="en-US" sz="293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Compare environmental footprint before purchasing</a:t>
            </a:r>
          </a:p>
          <a:p>
            <a:pPr algn="just">
              <a:lnSpc>
                <a:spcPts val="4343"/>
              </a:lnSpc>
            </a:pPr>
            <a:endParaRPr lang="en-US" sz="2934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1940646" y="3133293"/>
            <a:ext cx="4470400" cy="4114800"/>
          </a:xfrm>
          <a:custGeom>
            <a:avLst/>
            <a:gdLst/>
            <a:ahLst/>
            <a:cxnLst/>
            <a:rect l="l" t="t" r="r" b="b"/>
            <a:pathLst>
              <a:path w="4470400" h="4114800">
                <a:moveTo>
                  <a:pt x="0" y="0"/>
                </a:moveTo>
                <a:lnTo>
                  <a:pt x="4470400" y="0"/>
                </a:lnTo>
                <a:lnTo>
                  <a:pt x="44704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7086601" y="234830"/>
            <a:ext cx="3791128" cy="1647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Applications</a:t>
            </a:r>
          </a:p>
          <a:p>
            <a:pPr algn="ctr">
              <a:lnSpc>
                <a:spcPts val="6719"/>
              </a:lnSpc>
            </a:pPr>
            <a:endParaRPr lang="en-US" sz="4800" b="1" dirty="0">
              <a:solidFill>
                <a:srgbClr val="000000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86000" y="133216"/>
            <a:ext cx="13538379" cy="10153784"/>
          </a:xfrm>
          <a:custGeom>
            <a:avLst/>
            <a:gdLst/>
            <a:ahLst/>
            <a:cxnLst/>
            <a:rect l="l" t="t" r="r" b="b"/>
            <a:pathLst>
              <a:path w="13538379" h="10153784">
                <a:moveTo>
                  <a:pt x="0" y="0"/>
                </a:moveTo>
                <a:lnTo>
                  <a:pt x="13538379" y="0"/>
                </a:lnTo>
                <a:lnTo>
                  <a:pt x="13538379" y="10153784"/>
                </a:lnTo>
                <a:lnTo>
                  <a:pt x="0" y="10153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365</Words>
  <Application>Microsoft Office PowerPoint</Application>
  <PresentationFormat>Custom</PresentationFormat>
  <Paragraphs>54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Times New Roman Bold</vt:lpstr>
      <vt:lpstr>Calibri</vt:lpstr>
      <vt:lpstr>Arial</vt:lpstr>
      <vt:lpstr>Times New Roman</vt:lpstr>
      <vt:lpstr>Times New Roman 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Internship-PPT-Mns</dc:title>
  <dc:creator>hp</dc:creator>
  <cp:lastModifiedBy>Manas Verma</cp:lastModifiedBy>
  <cp:revision>7</cp:revision>
  <dcterms:created xsi:type="dcterms:W3CDTF">2006-08-16T00:00:00Z</dcterms:created>
  <dcterms:modified xsi:type="dcterms:W3CDTF">2025-08-08T05:23:37Z</dcterms:modified>
  <dc:identifier>DAGc8GzKi7Q</dc:identifier>
</cp:coreProperties>
</file>

<file path=docProps/thumbnail.jpeg>
</file>